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65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3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434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4249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7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033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411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459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1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8832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830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e-I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744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e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468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A39651C-DCDC-400B-BFF3-428457E323A5}" type="datetimeFigureOut">
              <a:rPr lang="he-IL" smtClean="0"/>
              <a:t>ב'/תמוז/תשפ"ג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E556124-43FD-46AB-AAF4-CBE4AF7355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852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1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nsa.pl/wiki/Proble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d-hand-down-red-thumb-157437/" TargetMode="External"/><Relationship Id="rId7" Type="http://schemas.openxmlformats.org/officeDocument/2006/relationships/hyperlink" Target="https://pixabay.com/en/thumbs-up-thumb-sign-vote-good-294069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ADE18A-3A7D-448A-22E4-37565A75E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2386744"/>
            <a:ext cx="9468853" cy="1645920"/>
          </a:xfrm>
        </p:spPr>
        <p:txBody>
          <a:bodyPr>
            <a:normAutofit fontScale="90000"/>
          </a:bodyPr>
          <a:lstStyle/>
          <a:p>
            <a:r>
              <a:rPr lang="he-IL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משפט הדגימה של שנון – </a:t>
            </a:r>
            <a:b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</a:br>
            <a:r>
              <a:rPr lang="en-US" sz="3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Arial" panose="020B0604020202020204" pitchFamily="34" charset="0"/>
              </a:rPr>
              <a:t>Shannon sampling theorem</a:t>
            </a:r>
            <a:br>
              <a:rPr lang="en-US" sz="3600" b="1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16A0561-240C-6F1D-09A1-068676782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807624"/>
          </a:xfrm>
        </p:spPr>
        <p:txBody>
          <a:bodyPr>
            <a:noAutofit/>
          </a:bodyPr>
          <a:lstStyle/>
          <a:p>
            <a:pPr rtl="1">
              <a:lnSpc>
                <a:spcPct val="107000"/>
              </a:lnSpc>
              <a:spcAft>
                <a:spcPts val="800"/>
              </a:spcAft>
            </a:pPr>
            <a:r>
              <a:rPr lang="he-IL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רמי עמאשה</a:t>
            </a:r>
            <a:endParaRPr lang="en-US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07000"/>
              </a:lnSpc>
              <a:spcAft>
                <a:spcPts val="800"/>
              </a:spcAft>
            </a:pPr>
            <a:r>
              <a:rPr lang="he-IL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המחלקה למתמטיקה</a:t>
            </a:r>
            <a:endParaRPr lang="en-US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07000"/>
              </a:lnSpc>
              <a:spcAft>
                <a:spcPts val="800"/>
              </a:spcAft>
            </a:pPr>
            <a:r>
              <a:rPr lang="he-IL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המכללה האקדמית בראודה</a:t>
            </a:r>
            <a:endParaRPr lang="en-US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rtl="1">
              <a:lnSpc>
                <a:spcPct val="107000"/>
              </a:lnSpc>
              <a:spcAft>
                <a:spcPts val="800"/>
              </a:spcAft>
            </a:pPr>
            <a:r>
              <a:rPr lang="he-IL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כרמיאל, ישראל</a:t>
            </a:r>
            <a:endParaRPr lang="en-US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D50AA3-E73F-0BEA-7717-73409A15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בעיה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333D0C57-3F24-FAD8-6BF3-4950ABB423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sz="28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הבעיה כאן שגרעין שנון מתכנס לאט עבור </a:t>
                </a:r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𝑡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⟶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∞</m:t>
                    </m:r>
                  </m:oMath>
                </a14:m>
                <a:r>
                  <a:rPr lang="he-IL" sz="28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.</a:t>
                </a:r>
              </a:p>
              <a:p>
                <a:r>
                  <a:rPr lang="he-IL" sz="28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הפרק הבא מנסה לשפר את ההתכנסות.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333D0C57-3F24-FAD8-6BF3-4950ABB423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61" r="-14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מציין מיקום תוכן 6">
            <a:extLst>
              <a:ext uri="{FF2B5EF4-FFF2-40B4-BE49-F238E27FC236}">
                <a16:creationId xmlns:a16="http://schemas.microsoft.com/office/drawing/2014/main" id="{6A6F0B62-E5CE-BBBC-5AB0-8691AE5D1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54905" y="3788391"/>
            <a:ext cx="3192379" cy="27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89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FB4A2F-ED69-15C5-A1DF-B8A348E7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rmAutofit/>
          </a:bodyPr>
          <a:lstStyle/>
          <a:p>
            <a:r>
              <a:rPr lang="he-IL" sz="4800" dirty="0">
                <a:latin typeface="David" panose="020E0502060401010101" pitchFamily="34" charset="-79"/>
                <a:cs typeface="David" panose="020E0502060401010101" pitchFamily="34" charset="-79"/>
              </a:rPr>
              <a:t>פרק 2</a:t>
            </a:r>
          </a:p>
        </p:txBody>
      </p:sp>
    </p:spTree>
    <p:extLst>
      <p:ext uri="{BB962C8B-B14F-4D97-AF65-F5344CB8AC3E}">
        <p14:creationId xmlns:p14="http://schemas.microsoft.com/office/powerpoint/2010/main" val="6079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C98E9B-792B-8F07-4331-A4B0E021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400" dirty="0">
                <a:latin typeface="David" panose="020E0502060401010101" pitchFamily="34" charset="-79"/>
                <a:cs typeface="David" panose="020E0502060401010101" pitchFamily="34" charset="-79"/>
              </a:rPr>
              <a:t>דוגמה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6CA9E10-8876-4A82-16E4-D6516550B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188" y="2390383"/>
            <a:ext cx="7683676" cy="33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5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4347C6-5494-7A34-86C1-5616D933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דוגמה – פתרון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951EF596-5B88-0ECD-83E6-756F2027A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נכתוב את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𝑔</m:t>
                        </m:r>
                      </m:e>
                    </m:acc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𝜔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he-I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כסכום של שני משולשים :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לפיכך :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d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1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𝑀</m:t>
                        </m:r>
                        <m:d>
                          <m:d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𝜇</m:t>
                            </m:r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−</m:t>
                            </m:r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1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𝑀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𝜇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  <m:sSub>
                          <m:sSub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𝑇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David" panose="020E0502060401010101" pitchFamily="34" charset="-79"/>
                                  </a:rPr>
                                </m:ctrlPr>
                              </m:fPr>
                              <m:num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David" panose="020E0502060401010101" pitchFamily="34" charset="-79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David" panose="020E0502060401010101" pitchFamily="34" charset="-79"/>
                                  </a:rPr>
                                  <m:t>𝑀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David" panose="020E0502060401010101" pitchFamily="34" charset="-79"/>
                                  </a:rPr>
                                  <m:t>𝜇</m:t>
                                </m:r>
                              </m:den>
                            </m:f>
                          </m:sub>
                        </m:sSub>
                        <m:d>
                          <m:d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𝜔</m:t>
                            </m:r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−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𝑀</m:t>
                        </m:r>
                        <m:sSub>
                          <m:sSub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∗</m:t>
                            </m:r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𝑇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David" panose="020E0502060401010101" pitchFamily="34" charset="-79"/>
                                  </a:rPr>
                                </m:ctrlPr>
                              </m:fPr>
                              <m:num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David" panose="020E0502060401010101" pitchFamily="34" charset="-79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David" panose="020E0502060401010101" pitchFamily="34" charset="-79"/>
                                  </a:rPr>
                                  <m:t>𝑀</m:t>
                                </m:r>
                              </m:den>
                            </m:f>
                          </m:sub>
                        </m:sSub>
                        <m:d>
                          <m:d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ידוע כי 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𝑇</m:t>
                        </m:r>
                      </m:e>
                    </m:d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d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1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−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𝑐𝑜𝑠</m:t>
                        </m:r>
                        <m:d>
                          <m:d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𝜔</m:t>
                            </m:r>
                          </m:e>
                        </m:d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𝜋</m:t>
                        </m:r>
                        <m:sSup>
                          <m:sSup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he-I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 (זאת פונקציה זוגית ושייכת 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𝐿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1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ℝ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he-I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), לכן :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ctr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𝑇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𝑥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𝜔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𝑖𝑥𝑤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2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2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1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−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𝑐𝑜𝑠</m:t>
                                  </m:r>
                                  <m:d>
                                    <m:d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𝜔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−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𝑖𝑥𝑤</m:t>
                                  </m:r>
                                </m:sup>
                              </m:s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𝑑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nary>
                        </m:e>
                      </m:d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 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2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𝜔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951EF596-5B88-0ECD-83E6-756F2027A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75" r="-4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78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E7ACFE-3E63-6DBD-EE5B-B71B780D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3218"/>
            <a:ext cx="7729728" cy="1188720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דוגמה – פתרון - המשך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7131A543-6231-1E80-FFF9-ADE6A3A4D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9542" y="1591939"/>
                <a:ext cx="8431322" cy="5174622"/>
              </a:xfrm>
            </p:spPr>
            <p:txBody>
              <a:bodyPr>
                <a:normAutofit/>
              </a:bodyPr>
              <a:lstStyle/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6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נחליף תפקידים בין </a:t>
                </a:r>
                <a14:m>
                  <m:oMath xmlns:m="http://schemas.openxmlformats.org/officeDocument/2006/math"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𝜔</m:t>
                    </m:r>
                  </m:oMath>
                </a14:m>
                <a:r>
                  <a:rPr lang="he-IL" sz="16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ו </a:t>
                </a:r>
                <a14:m>
                  <m:oMath xmlns:m="http://schemas.openxmlformats.org/officeDocument/2006/math"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𝑥</m:t>
                    </m:r>
                  </m:oMath>
                </a14:m>
                <a:r>
                  <a:rPr lang="he-IL" sz="16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אזי 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d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1</m:t>
                          </m:r>
                        </m:num>
                        <m:den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2</m:t>
                          </m:r>
                        </m:den>
                      </m:f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𝑇</m:t>
                      </m:r>
                      <m:d>
                        <m:d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6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לפי דמיון 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𝑎𝑥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𝑎𝑥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d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1</m:t>
                          </m:r>
                        </m:num>
                        <m:den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2</m:t>
                          </m:r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𝑎</m:t>
                          </m:r>
                        </m:den>
                      </m:f>
                      <m:sSub>
                        <m:sSub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𝑇</m:t>
                          </m:r>
                        </m:e>
                        <m:sub>
                          <m:f>
                            <m:f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𝑎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6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לכן, 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𝑔</m:t>
                      </m:r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(</m:t>
                      </m:r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𝑥</m:t>
                      </m:r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)=</m:t>
                      </m:r>
                      <m:f>
                        <m:f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2</m:t>
                          </m:r>
                        </m:num>
                        <m:den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𝜇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𝑀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𝑀</m:t>
                                      </m:r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𝑀</m:t>
                                      </m:r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𝑥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𝑥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6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נפשט את הביטוי עוד, </a:t>
                </a:r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𝑔</m:t>
                      </m:r>
                      <m:d>
                        <m:d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𝑥</m:t>
                          </m:r>
                        </m:e>
                      </m:d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2</m:t>
                          </m:r>
                        </m:num>
                        <m:den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𝜇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𝑀𝑥</m:t>
                                  </m:r>
                                </m:e>
                              </m:d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𝑀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𝜇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he-IL" sz="12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7131A543-6231-1E80-FFF9-ADE6A3A4D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9542" y="1591939"/>
                <a:ext cx="8431322" cy="5174622"/>
              </a:xfrm>
              <a:blipFill>
                <a:blip r:embed="rId2"/>
                <a:stretch>
                  <a:fillRect t="-118" r="-3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669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AFBAD17-3D8C-1FCC-5AF3-DD4D206F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נציג את הגרסה החדשה של משפט הדגימה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7ABDA80C-449F-414D-459C-7025CBD16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69869" y="2638044"/>
                <a:ext cx="7996843" cy="3101983"/>
              </a:xfrm>
            </p:spPr>
            <p:txBody>
              <a:bodyPr/>
              <a:lstStyle/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תהי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𝑓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∈</m:t>
                    </m:r>
                    <m:sSup>
                      <m:sSup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𝐿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ℝ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)∩</m:t>
                    </m:r>
                    <m:sSup>
                      <m:sSup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𝐿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1</m:t>
                        </m:r>
                      </m:sup>
                    </m:sSup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ℝ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1800" i="1" kern="100" dirty="0">
                    <a:effectLst/>
                    <a:latin typeface="David" panose="020E0502060401010101" pitchFamily="34" charset="-79"/>
                    <a:ea typeface="Times New Roman" panose="02020603050405020304" pitchFamily="18" charset="0"/>
                    <a:cs typeface="Arial" panose="020B0604020202020204" pitchFamily="34" charset="0"/>
                  </a:rPr>
                  <a:t>  </a:t>
                </a:r>
                <a:r>
                  <a:rPr lang="he-I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ונניח כי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d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0</m:t>
                    </m:r>
                  </m:oMath>
                </a14:m>
                <a:r>
                  <a:rPr lang="en-US" sz="1800" b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he-IL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עבור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d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&gt;</m:t>
                    </m:r>
                    <m:r>
                      <m:rPr>
                        <m:sty m:val="p"/>
                      </m:rPr>
                      <a:rPr lang="en-US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Ω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&gt;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0</m:t>
                    </m:r>
                  </m:oMath>
                </a14:m>
                <a:r>
                  <a:rPr lang="he-I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וניקח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𝜇</m:t>
                    </m:r>
                  </m:oMath>
                </a14:m>
                <a:r>
                  <a:rPr lang="he-I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. אזי : 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𝑓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𝑡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Ω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=−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𝑛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Ω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𝑔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𝑡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𝑛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Ω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כאשר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𝑔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(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𝑡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)=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2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Ω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Ω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1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7ABDA80C-449F-414D-459C-7025CBD16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9869" y="2638044"/>
                <a:ext cx="7996843" cy="3101983"/>
              </a:xfrm>
              <a:blipFill>
                <a:blip r:embed="rId2"/>
                <a:stretch>
                  <a:fillRect t="-982" r="-68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94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043D8A-4833-117F-5AA0-EE719933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49550"/>
            <a:ext cx="7729728" cy="1188720"/>
          </a:xfrm>
        </p:spPr>
        <p:txBody>
          <a:bodyPr>
            <a:normAutofit/>
          </a:bodyPr>
          <a:lstStyle/>
          <a:p>
            <a:r>
              <a:rPr lang="he-IL" sz="3200" dirty="0">
                <a:latin typeface="David" panose="020E0502060401010101" pitchFamily="34" charset="-79"/>
                <a:cs typeface="David" panose="020E0502060401010101" pitchFamily="34" charset="-79"/>
              </a:rPr>
              <a:t>הוכחת הגרסה החדשה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DB948191-F069-048A-018B-92352631F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136" y="1604356"/>
                <a:ext cx="7729728" cy="5195455"/>
              </a:xfrm>
            </p:spPr>
            <p:txBody>
              <a:bodyPr>
                <a:normAutofit/>
              </a:bodyPr>
              <a:lstStyle/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400" u="sng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שלב א .</a:t>
                </a:r>
                <a:r>
                  <a:rPr lang="he-IL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נראה כי </a:t>
                </a:r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2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בדומה למשפט שנון,  נתון כי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d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0</m:t>
                    </m:r>
                  </m:oMath>
                </a14:m>
                <a:r>
                  <a:rPr lang="en-US" sz="1400" kern="100" dirty="0">
                    <a:effectLst/>
                    <a:latin typeface="David" panose="020E0502060401010101" pitchFamily="34" charset="-79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he-IL" sz="1400" kern="100" dirty="0">
                    <a:effectLst/>
                    <a:latin typeface="David" panose="020E0502060401010101" pitchFamily="34" charset="-79"/>
                    <a:ea typeface="Times New Roman" panose="02020603050405020304" pitchFamily="18" charset="0"/>
                    <a:cs typeface="Arial" panose="020B0604020202020204" pitchFamily="34" charset="0"/>
                  </a:rPr>
                  <a:t>עבור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d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&gt;</m:t>
                    </m:r>
                    <m:r>
                      <m:rPr>
                        <m:sty m:val="p"/>
                      </m:rPr>
                      <a:rPr lang="en-US" sz="1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Ω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&gt;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0</m:t>
                    </m:r>
                  </m:oMath>
                </a14:m>
                <a:r>
                  <a:rPr lang="he-IL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, לכן זה גם מתקיים עבור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d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&gt;</m:t>
                    </m:r>
                    <m:r>
                      <m:rPr>
                        <m:sty m:val="p"/>
                      </m:rPr>
                      <a:rPr lang="en-US" sz="1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Ω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&gt;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0</m:t>
                    </m:r>
                  </m:oMath>
                </a14:m>
                <a:r>
                  <a:rPr lang="he-IL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כי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&gt;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1</m:t>
                    </m:r>
                  </m:oMath>
                </a14:m>
                <a:r>
                  <a:rPr lang="he-IL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. לפי משפט התמרה הפוכה </a:t>
                </a:r>
                <a:endParaRPr lang="en-US" sz="12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𝑓</m:t>
                      </m:r>
                      <m:d>
                        <m:d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𝑡</m:t>
                          </m:r>
                        </m:e>
                      </m:d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𝑖𝑡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6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Ω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Ω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𝑖𝑥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נפתח את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d>
                  </m:oMath>
                </a14:m>
                <a:r>
                  <a:rPr lang="he-IL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לטור פורייה בקטע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[−</m:t>
                    </m:r>
                    <m:r>
                      <m:rPr>
                        <m:sty m:val="p"/>
                      </m:rPr>
                      <a:rPr lang="en-US" sz="1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Ω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Ω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he-IL" sz="1400" kern="100" dirty="0">
                    <a:effectLst/>
                    <a:latin typeface="David" panose="020E0502060401010101" pitchFamily="34" charset="-79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6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n</m:t>
                          </m:r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6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Ω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6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Ω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Ω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𝑛</m:t>
                                  </m:r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Ω</m:t>
                                  </m:r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16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Ω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𝑛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6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Ω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קיבלנו, </a:t>
                </a:r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1</m:t>
                          </m:r>
                        </m:num>
                        <m:den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2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 sz="16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=−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𝑛</m:t>
                                  </m:r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Ω</m:t>
                                  </m:r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𝑛</m:t>
                                  </m:r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Ω</m:t>
                                  </m:r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sup>
                          </m:sSup>
                        </m:e>
                      </m:nary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 </m:t>
                      </m:r>
                    </m:oMath>
                  </m:oMathPara>
                </a14:m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he-IL" sz="12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DB948191-F069-048A-018B-92352631F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136" y="1604356"/>
                <a:ext cx="7729728" cy="5195455"/>
              </a:xfrm>
              <a:blipFill>
                <a:blip r:embed="rId2"/>
                <a:stretch>
                  <a:fillRect l="-789" r="-2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08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750B2C-CC01-257C-D33C-E12133CD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הוכחת הגרסה החדשה – המשך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F7AD457-37E0-F2D7-C750-A074B202C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136" y="2486526"/>
                <a:ext cx="7729728" cy="4251158"/>
              </a:xfrm>
            </p:spPr>
            <p:txBody>
              <a:bodyPr>
                <a:normAutofit/>
              </a:bodyPr>
              <a:lstStyle/>
              <a:p>
                <a:r>
                  <a:rPr lang="he-IL" sz="2000" u="sng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שלב ב.</a:t>
                </a:r>
                <a:r>
                  <a:rPr lang="he-IL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נתון הגרף של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accPr>
                          <m:e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b>
                    </m:sSub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𝑡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he-IL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,</a:t>
                </a:r>
              </a:p>
              <a:p>
                <a:endParaRPr lang="he-IL" kern="100" dirty="0"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endParaRPr lang="he-I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endParaRPr lang="he-IL" kern="100" dirty="0"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endParaRPr lang="he-I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endParaRPr lang="he-IL" kern="100" dirty="0"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endParaRPr lang="he-IL" kern="100" dirty="0"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algn="just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חשב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𝑔</m:t>
                        </m:r>
                      </m:e>
                      <m:sub>
                        <m:r>
                          <a:rPr lang="en-US" sz="2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sub>
                    </m:sSub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𝑡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he-IL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.</a:t>
                </a:r>
                <a:endParaRPr lang="en-US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על סמך הדוגמה הנ"ל כאשר </a:t>
                </a:r>
                <a14:m>
                  <m:oMath xmlns:m="http://schemas.openxmlformats.org/officeDocument/2006/math"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𝜇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𝜆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, 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𝑀</m:t>
                    </m:r>
                    <m:r>
                      <a:rPr lang="en-US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m:rPr>
                        <m:sty m:val="p"/>
                      </m:rPr>
                      <a:rPr lang="en-US" sz="20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Ω</m:t>
                    </m:r>
                  </m:oMath>
                </a14:m>
                <a:r>
                  <a:rPr lang="he-IL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.</a:t>
                </a:r>
                <a:endParaRPr lang="en-US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F7AD457-37E0-F2D7-C750-A074B202C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136" y="2486526"/>
                <a:ext cx="7729728" cy="4251158"/>
              </a:xfrm>
              <a:blipFill>
                <a:blip r:embed="rId2"/>
                <a:stretch>
                  <a:fillRect t="-861" r="-7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>
            <a:extLst>
              <a:ext uri="{FF2B5EF4-FFF2-40B4-BE49-F238E27FC236}">
                <a16:creationId xmlns:a16="http://schemas.microsoft.com/office/drawing/2014/main" id="{C11ABA22-098B-0FD6-A60B-A2E9ABBCC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814" y="2902801"/>
            <a:ext cx="7752050" cy="23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4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BC49C3-5CE9-C512-84C7-9C99D9FF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95723"/>
            <a:ext cx="7729728" cy="1188720"/>
          </a:xfrm>
        </p:spPr>
        <p:txBody>
          <a:bodyPr/>
          <a:lstStyle/>
          <a:p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הוכחת הגרסה החדשה – המשך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8F7135E-7FFE-A842-F9B0-EDB25D481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136" y="1784443"/>
                <a:ext cx="7729728" cy="5306169"/>
              </a:xfrm>
            </p:spPr>
            <p:txBody>
              <a:bodyPr>
                <a:normAutofit/>
              </a:bodyPr>
              <a:lstStyle/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he-IL" sz="1800" u="sng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שלב ג.</a:t>
                </a:r>
                <a:r>
                  <a:rPr lang="he-IL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הוכחת הגרסה החדשה של המשפט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𝑓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𝑡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2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Ω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𝑛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=−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David" panose="020E0502060401010101" pitchFamily="34" charset="-79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David" panose="020E0502060401010101" pitchFamily="34" charset="-79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David" panose="020E0502060401010101" pitchFamily="34" charset="-79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David" panose="020E0502060401010101" pitchFamily="34" charset="-79"/>
                                            </a:rPr>
                                            <m:t>Ω</m:t>
                                          </m:r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David" panose="020E0502060401010101" pitchFamily="34" charset="-79"/>
                                            </a:rPr>
                                            <m:t>𝜆</m:t>
                                          </m:r>
                                        </m:den>
                                      </m:f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−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David" panose="020E0502060401010101" pitchFamily="34" charset="-79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David" panose="020E0502060401010101" pitchFamily="34" charset="-79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David" panose="020E0502060401010101" pitchFamily="34" charset="-79"/>
                                            </a:rPr>
                                            <m:t>𝜔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David" panose="020E0502060401010101" pitchFamily="34" charset="-79"/>
                                            </a:rPr>
                                            <m:t>Ω</m:t>
                                          </m:r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David" panose="020E0502060401010101" pitchFamily="34" charset="-79"/>
                                            </a:rPr>
                                            <m:t>𝜆</m:t>
                                          </m:r>
                                        </m:den>
                                      </m:f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𝜋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[</m:t>
                      </m:r>
                      <m:r>
                        <a:rPr lang="he-IL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סדר</m:t>
                      </m:r>
                      <m:r>
                        <a:rPr lang="he-IL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 </m:t>
                      </m:r>
                      <m:r>
                        <a:rPr lang="he-IL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החלפת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]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1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2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𝑛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Ω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 </m:t>
                          </m:r>
                        </m:e>
                      </m:nary>
                      <m:nary>
                        <m:naryPr>
                          <m:limLoc m:val="subSup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−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𝑛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8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Ω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𝜆</m:t>
                                      </m:r>
                                    </m:den>
                                  </m:f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 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1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2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𝑛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Ω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 </m:t>
                          </m:r>
                        </m:e>
                      </m:nary>
                      <m:nary>
                        <m:naryPr>
                          <m:limLoc m:val="subSup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𝑡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𝑛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8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Ω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avid" panose="020E0502060401010101" pitchFamily="34" charset="-79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[ </m:t>
                      </m:r>
                      <m:r>
                        <a:rPr lang="he-IL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הפוכה</m:t>
                      </m:r>
                      <m:r>
                        <a:rPr lang="he-IL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 </m:t>
                      </m:r>
                      <m:r>
                        <a:rPr lang="he-IL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התמרה</m:t>
                      </m:r>
                      <m:r>
                        <a:rPr lang="he-IL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 ]= 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1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𝑛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Ω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avid" panose="020E0502060401010101" pitchFamily="34" charset="-79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𝑡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𝑛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Ω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𝜆</m:t>
                              </m:r>
                            </m:den>
                          </m:f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)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8F7135E-7FFE-A842-F9B0-EDB25D481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136" y="1784443"/>
                <a:ext cx="7729728" cy="5306169"/>
              </a:xfrm>
              <a:blipFill>
                <a:blip r:embed="rId2"/>
                <a:stretch>
                  <a:fillRect t="-460" r="-6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50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24D299-B6FD-B3D4-7BE9-9E107BA0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 של פרק 2 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6646DD1D-852E-9BB7-7103-D0F77AA43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98" y="2892627"/>
            <a:ext cx="4114800" cy="2743200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C83771C-C242-9817-FF00-B08B0F15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10" y="2892627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6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B8109A-D15B-DA0F-4D82-18F67B02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400" dirty="0">
                <a:latin typeface="David" panose="020E0502060401010101" pitchFamily="34" charset="-79"/>
                <a:cs typeface="David" panose="020E0502060401010101" pitchFamily="34" charset="-79"/>
              </a:rPr>
              <a:t>מה נעשה היום 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368739-0D34-9B5F-B5A4-DBDF4D45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מצגת זאת מחולקת ל 3 פרקים ,</a:t>
            </a:r>
          </a:p>
          <a:p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בפרק הראשון נדון בבעיה ונראה את משפט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הדגימה של שנון ואת הוכחת המשפט.</a:t>
            </a:r>
          </a:p>
          <a:p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בפרק השני ננסה לשפר את בעיית ההתכנסות של גרעין שנון ונציג גרעין יותר טוב.</a:t>
            </a:r>
          </a:p>
          <a:p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בפרק שלישי נראה כמה דוגמאות מעשיים שמומשו בשפת </a:t>
            </a:r>
            <a:r>
              <a:rPr lang="en-US" sz="2400" dirty="0">
                <a:latin typeface="David" panose="020E0502060401010101" pitchFamily="34" charset="-79"/>
                <a:cs typeface="David" panose="020E0502060401010101" pitchFamily="34" charset="-79"/>
              </a:rPr>
              <a:t>python</a:t>
            </a: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170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FB4A2F-ED69-15C5-A1DF-B8A348E7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rmAutofit/>
          </a:bodyPr>
          <a:lstStyle/>
          <a:p>
            <a:r>
              <a:rPr lang="he-IL" sz="4800" dirty="0">
                <a:latin typeface="David" panose="020E0502060401010101" pitchFamily="34" charset="-79"/>
                <a:cs typeface="David" panose="020E0502060401010101" pitchFamily="34" charset="-79"/>
              </a:rPr>
              <a:t>פרק 3</a:t>
            </a:r>
          </a:p>
        </p:txBody>
      </p:sp>
    </p:spTree>
    <p:extLst>
      <p:ext uri="{BB962C8B-B14F-4D97-AF65-F5344CB8AC3E}">
        <p14:creationId xmlns:p14="http://schemas.microsoft.com/office/powerpoint/2010/main" val="445343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BE7661-E0D6-BD99-C651-80DE79685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431" y="209072"/>
            <a:ext cx="7729728" cy="1188720"/>
          </a:xfrm>
        </p:spPr>
        <p:txBody>
          <a:bodyPr/>
          <a:lstStyle/>
          <a:p>
            <a:r>
              <a:rPr lang="he-IL" dirty="0"/>
              <a:t>דוגמה 1 – קצב דגימה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A90613-B543-7F3A-A35E-B51D45A8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397792"/>
            <a:ext cx="7729728" cy="3101983"/>
          </a:xfrm>
        </p:spPr>
        <p:txBody>
          <a:bodyPr/>
          <a:lstStyle/>
          <a:p>
            <a:r>
              <a:rPr lang="he-IL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David" panose="020E0502060401010101" pitchFamily="34" charset="-79"/>
              </a:rPr>
              <a:t>משפט הדגימה של שנון מספק לנו תנאי על קצב הדגימה, בכדי לשחזר אות אנחנו צריכים לדגום את האות בקצב גדול או שווה ל – 2* התדירות המקסימלית באות המקורי.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e-IL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David" panose="020E0502060401010101" pitchFamily="34" charset="-79"/>
              </a:rPr>
              <a:t>למשל נתבונן באות הבא, בעל תדירות מקסימלית </a:t>
            </a:r>
            <a:r>
              <a:rPr lang="en-US" sz="1800" kern="100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Arial" panose="020B0604020202020204" pitchFamily="34" charset="0"/>
              </a:rPr>
              <a:t>HZ</a:t>
            </a:r>
            <a:r>
              <a:rPr lang="he-IL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David" panose="020E0502060401010101" pitchFamily="34" charset="-79"/>
              </a:rPr>
              <a:t>40 </a:t>
            </a:r>
            <a:r>
              <a:rPr lang="ar-SA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David" panose="020E0502060401010101" pitchFamily="34" charset="-79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400FA34-D19B-A992-B83E-CEB1B31D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9" y="2073275"/>
            <a:ext cx="4074578" cy="2604168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D5D4DD9-4CC0-6730-6328-F09527C06A77}"/>
              </a:ext>
            </a:extLst>
          </p:cNvPr>
          <p:cNvSpPr txBox="1"/>
          <p:nvPr/>
        </p:nvSpPr>
        <p:spPr>
          <a:xfrm>
            <a:off x="1227248" y="3874590"/>
            <a:ext cx="19571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קצב דגימה= 35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HZ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544C2A9-263F-0952-B960-BC3B1245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077" y="4243922"/>
            <a:ext cx="3885846" cy="2483631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EE7364D-305B-A8DE-C3C3-24E9E5EBF062}"/>
              </a:ext>
            </a:extLst>
          </p:cNvPr>
          <p:cNvSpPr txBox="1"/>
          <p:nvPr/>
        </p:nvSpPr>
        <p:spPr>
          <a:xfrm>
            <a:off x="5331462" y="6018598"/>
            <a:ext cx="19571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קצב דגימה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 HZ 70= 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105F813-EC9D-1BD0-989F-70369F0E4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05" y="2647287"/>
            <a:ext cx="4074576" cy="2604140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C7D439C-83E8-9F5B-BC71-23DDA5BF8B7C}"/>
              </a:ext>
            </a:extLst>
          </p:cNvPr>
          <p:cNvSpPr txBox="1"/>
          <p:nvPr/>
        </p:nvSpPr>
        <p:spPr>
          <a:xfrm>
            <a:off x="9221673" y="4492777"/>
            <a:ext cx="19571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קצב דגימה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 HZ 80= 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0989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7B93F4-39F9-A950-98FB-13346EB8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4488"/>
            <a:ext cx="7729728" cy="1188720"/>
          </a:xfrm>
        </p:spPr>
        <p:txBody>
          <a:bodyPr/>
          <a:lstStyle/>
          <a:p>
            <a:r>
              <a:rPr lang="he-IL" dirty="0"/>
              <a:t>דוגמה 2 – שחזור אות של קול </a:t>
            </a:r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67EADD0F-2086-2BD7-E207-126B6187B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45355" y="1773092"/>
            <a:ext cx="1368061" cy="1287587"/>
          </a:xfr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F4FE47A-0DEE-6604-D75B-68659CAA7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0563"/>
            <a:ext cx="5274310" cy="349948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C75905C-2F7F-E32A-809C-963837022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231" y="3270564"/>
            <a:ext cx="5274310" cy="349948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3D97076-4331-35C0-F323-2BE297FBB9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13124" y="1773092"/>
            <a:ext cx="1178269" cy="14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6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1114D5-DBC1-F488-7F57-2218EBF2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דוגמה 3 – פרמטרים שונים של פונקציית מלבן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AC4BC78-FD04-DE2C-0508-39757C5D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C96D517-1EFB-BE7A-118F-F4567B7D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79" y="2698738"/>
            <a:ext cx="6033922" cy="4003817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74816DA-BAB9-92D8-660B-9F853E6EC7FC}"/>
              </a:ext>
            </a:extLst>
          </p:cNvPr>
          <p:cNvSpPr txBox="1"/>
          <p:nvPr/>
        </p:nvSpPr>
        <p:spPr>
          <a:xfrm>
            <a:off x="8534400" y="2272419"/>
            <a:ext cx="251861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1000-3000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0482DA6-6240-195B-3F8C-25CAFF97E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4084"/>
            <a:ext cx="6033922" cy="4003817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D6CB9AB-61E5-6389-E9B8-FE7802C7A73D}"/>
              </a:ext>
            </a:extLst>
          </p:cNvPr>
          <p:cNvSpPr txBox="1"/>
          <p:nvPr/>
        </p:nvSpPr>
        <p:spPr>
          <a:xfrm>
            <a:off x="1138991" y="2248154"/>
            <a:ext cx="251861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500-1000</a:t>
            </a:r>
          </a:p>
        </p:txBody>
      </p:sp>
    </p:spTree>
    <p:extLst>
      <p:ext uri="{BB962C8B-B14F-4D97-AF65-F5344CB8AC3E}">
        <p14:creationId xmlns:p14="http://schemas.microsoft.com/office/powerpoint/2010/main" val="389282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D2899D-127E-0622-4DB8-87680D0D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מקורות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56B7A35-6CB2-7D32-AF1A-2EA73B70A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18377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[1] G.B. </a:t>
            </a:r>
            <a:r>
              <a:rPr lang="en-US" sz="16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Folland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, Fourier Analysis and its Applications, Pure and Applied </a:t>
            </a:r>
            <a:r>
              <a:rPr lang="en-US" sz="16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Undergradute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Texts, American Mathematical Society. 2010 (pages 184-187). </a:t>
            </a: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[2] </a:t>
            </a:r>
            <a:r>
              <a:rPr lang="he-IL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ל. קרפ, התמרת פורייה, אתר הקורס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. </a:t>
            </a: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he-IL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[3]  ל. קרפ, קובץ תרגילים מספר ,5 אתר הקורס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.</a:t>
            </a: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[4] Nyquist–Shannon sampling theorem Emiel Por, </a:t>
            </a:r>
            <a:r>
              <a:rPr lang="en-US" sz="16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Maaike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van </a:t>
            </a:r>
            <a:r>
              <a:rPr lang="en-US" sz="16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Kooten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&amp; Vanja </a:t>
            </a:r>
            <a:r>
              <a:rPr lang="en-US" sz="16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Sarkovic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May 2019</a:t>
            </a: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[5] The Shannon Sampling Theorem and Its Implications Gilad </a:t>
            </a:r>
            <a:r>
              <a:rPr lang="en-US" sz="1600" kern="100" dirty="0" err="1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Lerman</a:t>
            </a: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Notes for Math 5467</a:t>
            </a: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[6]  A. Zayed. Advances in Shannon’s Sampling Theory. Taylor &amp; Francis, 1993.</a:t>
            </a:r>
          </a:p>
          <a:p>
            <a:pPr marL="0" indent="0">
              <a:buNone/>
            </a:pPr>
            <a:endParaRPr lang="he-IL" sz="16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5094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FB4A2F-ED69-15C5-A1DF-B8A348E7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rmAutofit/>
          </a:bodyPr>
          <a:lstStyle/>
          <a:p>
            <a:r>
              <a:rPr lang="he-IL" sz="4800" dirty="0">
                <a:latin typeface="David" panose="020E0502060401010101" pitchFamily="34" charset="-79"/>
                <a:cs typeface="David" panose="020E0502060401010101" pitchFamily="34" charset="-79"/>
              </a:rPr>
              <a:t>פרק 1</a:t>
            </a:r>
          </a:p>
        </p:txBody>
      </p:sp>
    </p:spTree>
    <p:extLst>
      <p:ext uri="{BB962C8B-B14F-4D97-AF65-F5344CB8AC3E}">
        <p14:creationId xmlns:p14="http://schemas.microsoft.com/office/powerpoint/2010/main" val="221913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4733C41-B16C-C632-49ED-0C936721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sz="4000" dirty="0">
                <a:latin typeface="David" panose="020E0502060401010101" pitchFamily="34" charset="-79"/>
                <a:cs typeface="David" panose="020E0502060401010101" pitchFamily="34" charset="-79"/>
              </a:rPr>
              <a:t>רקע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2B233090-B3B6-E9D0-7A7C-E904007315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he-IL" sz="24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יש מקרים שאנחנו מעוניינים לשדר אות רציף, בכדי לבצע זאת אנחנו צריכים לדגום את האות.</a:t>
                </a:r>
              </a:p>
              <a:p>
                <a:pPr algn="just"/>
                <a:r>
                  <a:rPr lang="he-IL" sz="24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כאשר בדגימה מתכוונים ל : אם פונקציה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𝑓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he-IL" sz="2400" dirty="0">
                    <a:effectLst/>
                    <a:latin typeface="David" panose="020E0502060401010101" pitchFamily="34" charset="-79"/>
                    <a:ea typeface="Times New Roman" panose="02020603050405020304" pitchFamily="18" charset="0"/>
                    <a:cs typeface="David" panose="020E0502060401010101" pitchFamily="34" charset="-79"/>
                  </a:rPr>
                  <a:t> פונקציה רציפה במשתנה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𝑡</m:t>
                    </m:r>
                  </m:oMath>
                </a14:m>
                <a:r>
                  <a:rPr lang="en-US" sz="2400" dirty="0">
                    <a:effectLst/>
                    <a:latin typeface="David" panose="020E0502060401010101" pitchFamily="34" charset="-79"/>
                    <a:ea typeface="Times New Roman" panose="02020603050405020304" pitchFamily="18" charset="0"/>
                    <a:cs typeface="David" panose="020E0502060401010101" pitchFamily="34" charset="-79"/>
                  </a:rPr>
                  <a:t>   </a:t>
                </a:r>
                <a:r>
                  <a:rPr lang="he-IL" sz="2400" dirty="0">
                    <a:effectLst/>
                    <a:latin typeface="David" panose="020E0502060401010101" pitchFamily="34" charset="-79"/>
                    <a:ea typeface="Times New Roman" panose="02020603050405020304" pitchFamily="18" charset="0"/>
                    <a:cs typeface="David" panose="020E0502060401010101" pitchFamily="34" charset="-79"/>
                  </a:rPr>
                  <a:t> אזי אוסף הנקודות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{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𝑓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(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𝑛𝑎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}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−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∞</m:t>
                            </m:r>
                          </m:sub>
                        </m:sSub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∞</m:t>
                        </m:r>
                      </m:sup>
                    </m:sSup>
                  </m:oMath>
                </a14:m>
                <a:r>
                  <a:rPr lang="he-IL" sz="24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זה הדגימה של האות ו-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𝑎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&gt;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0</m:t>
                    </m:r>
                  </m:oMath>
                </a14:m>
                <a:r>
                  <a:rPr lang="en-US" sz="2400" i="1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</a:t>
                </a:r>
                <a:r>
                  <a:rPr lang="he-IL" sz="24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הוא המרחק בין נקודות הדגימה. </a:t>
                </a:r>
                <a:endParaRPr lang="en-US" sz="24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algn="just"/>
                <a:r>
                  <a:rPr lang="he-IL" sz="24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כלומר, </a:t>
                </a:r>
                <a:r>
                  <a:rPr lang="he-IL" sz="2400" dirty="0">
                    <a:effectLst/>
                    <a:ea typeface="Calibri" panose="020F0502020204030204" pitchFamily="34" charset="0"/>
                    <a:cs typeface="David" panose="020E0502060401010101" pitchFamily="34" charset="-79"/>
                  </a:rPr>
                  <a:t>דגימה זו התהליך להמרת אות רציף לאות בדיד. </a:t>
                </a:r>
                <a:endParaRPr lang="he-IL" sz="24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algn="just"/>
                <a:r>
                  <a:rPr lang="he-IL" sz="2400" b="1" dirty="0">
                    <a:latin typeface="David" panose="020E0502060401010101" pitchFamily="34" charset="-79"/>
                    <a:cs typeface="David" panose="020E0502060401010101" pitchFamily="34" charset="-79"/>
                  </a:rPr>
                  <a:t>עכשיו נשאלת השאלה, </a:t>
                </a:r>
                <a:r>
                  <a:rPr lang="he-IL" sz="24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האם ניתן לשחזר את הפונקציה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𝑓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𝑡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he-IL" sz="24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בהינתן אוסף של נקודות דגימה ?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2B233090-B3B6-E9D0-7A7C-E904007315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50" t="-1572" r="-1104" b="-141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66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72AD47D-A298-8FFD-590E-04EE0E4B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הגדרה </a:t>
            </a:r>
            <a:r>
              <a:rPr lang="he-IL" sz="3600" b="1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(אות </a:t>
            </a:r>
            <a:r>
              <a:rPr lang="en-US" sz="3600" b="1" i="1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/</a:t>
            </a:r>
            <a:r>
              <a:rPr lang="he-IL" sz="3600" b="1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פונקציה מוגבלת סרט)</a:t>
            </a:r>
            <a:r>
              <a:rPr lang="he-IL" sz="36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 </a:t>
            </a:r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6138A20-5437-1B5A-2729-E51F5AFEF8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תהי </a:t>
                </a:r>
                <a14:m>
                  <m:oMath xmlns:m="http://schemas.openxmlformats.org/officeDocument/2006/math"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𝑓</m:t>
                    </m:r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𝑡</m:t>
                        </m:r>
                      </m:e>
                    </m:d>
                  </m:oMath>
                </a14:m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 פונקציה רציפה, ותהי </a:t>
                </a:r>
                <a14:m>
                  <m:oMath xmlns:m="http://schemas.openxmlformats.org/officeDocument/2006/math"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[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𝑓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](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i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he-IL" sz="2400" i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התמרת פורייה שלה. אומרים שפונקציה </a:t>
                </a:r>
                <a14:m>
                  <m:oMath xmlns:m="http://schemas.openxmlformats.org/officeDocument/2006/math"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𝑓</m:t>
                    </m:r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𝑡</m:t>
                        </m:r>
                      </m:e>
                    </m:d>
                  </m:oMath>
                </a14:m>
                <a:r>
                  <a:rPr lang="he-IL" sz="2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מוגבלת סרט אם התמרת פורייה שלה שווה ל -0 מחוץ לתחום תדרים או רוחב פס מסוים, כלומר </a:t>
                </a:r>
                <a14:m>
                  <m:oMath xmlns:m="http://schemas.openxmlformats.org/officeDocument/2006/math"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he-IL" sz="2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עבור </a:t>
                </a:r>
                <a14:m>
                  <m:oMath xmlns:m="http://schemas.openxmlformats.org/officeDocument/2006/math"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sz="240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he-IL" sz="2400" kern="100" dirty="0">
                    <a:effectLst/>
                    <a:latin typeface="David" panose="020E0502060401010101" pitchFamily="34" charset="-79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400" b="1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משמעות</a:t>
                </a:r>
                <a:r>
                  <a:rPr lang="he-IL" sz="2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אילוץ זה מבטיח שהאנרגיה או תכולת המידע של הפונקציה מרוכזת בקטע </a:t>
                </a:r>
                <a14:m>
                  <m:oMath xmlns:m="http://schemas.openxmlformats.org/officeDocument/2006/math"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he-IL" sz="2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.</a:t>
                </a: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he-IL" sz="24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6138A20-5437-1B5A-2729-E51F5AFEF8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50" t="-1572" r="-110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E87F7886-CB5C-9503-46D6-A576B2EB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" r="7025"/>
          <a:stretch/>
        </p:blipFill>
        <p:spPr>
          <a:xfrm>
            <a:off x="1180406" y="4891768"/>
            <a:ext cx="4139739" cy="184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8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C01FD7-529A-EC94-C1C1-1978BE7F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4000" b="1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David" panose="020E0502060401010101" pitchFamily="34" charset="-79"/>
              </a:rPr>
              <a:t> משפט הדגימה של שנון</a:t>
            </a:r>
            <a:endParaRPr lang="he-IL" sz="5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F8CD56B-A5E3-E9DF-2CF9-F7558EE9FD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421" y="2638044"/>
                <a:ext cx="9800443" cy="3101983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תהי </a:t>
                </a:r>
                <a14:m>
                  <m:oMath xmlns:m="http://schemas.openxmlformats.org/officeDocument/2006/math"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𝑓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∈</m:t>
                    </m:r>
                    <m:sSup>
                      <m:s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𝐿</m:t>
                        </m:r>
                      </m:e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2</m:t>
                        </m:r>
                      </m:sup>
                    </m:s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ℝ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)∩</m:t>
                    </m:r>
                    <m:sSup>
                      <m:s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𝐿</m:t>
                        </m:r>
                      </m:e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1</m:t>
                        </m:r>
                      </m:sup>
                    </m:s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ℝ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he-IL" sz="2400" i="1" kern="100" dirty="0">
                    <a:effectLst/>
                    <a:latin typeface="David" panose="020E0502060401010101" pitchFamily="34" charset="-79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he-IL" sz="2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ונניח כי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0</m:t>
                    </m:r>
                  </m:oMath>
                </a14:m>
                <a:r>
                  <a:rPr lang="en-US" sz="2400" b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he-IL" sz="2400" b="1" kern="100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עבור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d>
                    <m:r>
                      <a:rPr lang="en-US" sz="24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&gt;</m:t>
                    </m:r>
                    <m:f>
                      <m:fPr>
                        <m:ctrlP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fPr>
                      <m:num>
                        <m: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T</m:t>
                        </m:r>
                      </m:den>
                    </m:f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&gt;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0</m:t>
                    </m:r>
                  </m:oMath>
                </a14:m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.</a:t>
                </a:r>
              </a:p>
              <a:p>
                <a:pPr algn="just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 אזי </a:t>
                </a:r>
                <a14:m>
                  <m:oMath xmlns:m="http://schemas.openxmlformats.org/officeDocument/2006/math"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𝑓</m:t>
                    </m:r>
                  </m:oMath>
                </a14:m>
                <a:r>
                  <a:rPr lang="he-IL" sz="24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נקבעת באופן מוחלט בנקודה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n</m:t>
                        </m:r>
                      </m:sub>
                    </m:sSub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</m:t>
                    </m:r>
                    <m:r>
                      <m:rPr>
                        <m:sty m:val="p"/>
                      </m:rPr>
                      <a:rPr lang="en-US" sz="2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nT</m:t>
                    </m:r>
                  </m:oMath>
                </a14:m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 ויתר על כן, </a:t>
                </a: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𝑓</m:t>
                      </m:r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𝑥</m:t>
                          </m:r>
                        </m:e>
                      </m:d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𝑓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(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𝑛𝑇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)</m:t>
                          </m:r>
                          <m:f>
                            <m:f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sin</m:t>
                              </m:r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⁡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𝑥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T</m:t>
                                  </m:r>
                                </m:den>
                              </m:f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n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)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𝑥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T</m:t>
                                  </m:r>
                                </m:den>
                              </m:f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n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𝑠𝑖𝑛𝑐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sin</m:t>
                        </m:r>
                        <m: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⁡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(</m:t>
                        </m:r>
                        <m:f>
                          <m:f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fPr>
                          <m:num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𝑥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T</m:t>
                            </m:r>
                          </m:den>
                        </m:f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n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𝜋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fPr>
                          <m:num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𝑥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T</m:t>
                            </m:r>
                          </m:den>
                        </m:f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n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𝜋</m:t>
                        </m:r>
                      </m:den>
                    </m:f>
                  </m:oMath>
                </a14:m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-נקרא גרעין השחזור</a:t>
                </a:r>
                <a:r>
                  <a:rPr lang="he-IL" sz="2400" kern="1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 , </a:t>
                </a:r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 </a:t>
                </a:r>
                <a:r>
                  <a:rPr lang="en-US" sz="2400" i="1" kern="100" dirty="0">
                    <a:latin typeface="David" panose="020E0502060401010101" pitchFamily="34" charset="-79"/>
                    <a:ea typeface="Times New Roman" panose="02020603050405020304" pitchFamily="18" charset="0"/>
                    <a:cs typeface="Arial" panose="020B0604020202020204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24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𝑓</m:t>
                    </m:r>
                    <m:d>
                      <m:dPr>
                        <m:ctrlP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𝑛𝑇</m:t>
                        </m:r>
                      </m:e>
                    </m:d>
                  </m:oMath>
                </a14:m>
                <a:r>
                  <a:rPr lang="he-IL" sz="2400" kern="1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ערך הדגימות עבור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  <m:sub>
                        <m: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𝑛</m:t>
                        </m:r>
                      </m:sub>
                    </m:sSub>
                    <m:r>
                      <a:rPr lang="en-US" sz="24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4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𝑛𝑇</m:t>
                    </m:r>
                  </m:oMath>
                </a14:m>
                <a:r>
                  <a:rPr lang="he-IL" sz="2400" kern="100" dirty="0"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.</a:t>
                </a:r>
                <a:endParaRPr lang="en-US" sz="2400" kern="1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 rtl="1">
                  <a:lnSpc>
                    <a:spcPct val="107000"/>
                  </a:lnSpc>
                  <a:spcAft>
                    <a:spcPts val="800"/>
                  </a:spcAft>
                </a:pP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he-IL" sz="24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F8CD56B-A5E3-E9DF-2CF9-F7558EE9F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421" y="2638044"/>
                <a:ext cx="9800443" cy="3101983"/>
              </a:xfrm>
              <a:blipFill>
                <a:blip r:embed="rId2"/>
                <a:stretch>
                  <a:fillRect r="-933" b="-1336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01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73B2F0-B8A5-9E6F-32A7-715F2A69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הוכחה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921750A-C51A-5F25-687F-EB5929AF3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9200" y="2638044"/>
                <a:ext cx="8741664" cy="4219956"/>
              </a:xfrm>
            </p:spPr>
            <p:txBody>
              <a:bodyPr>
                <a:normAutofit fontScale="77500" lnSpcReduction="20000"/>
              </a:bodyPr>
              <a:lstStyle/>
              <a:p>
                <a:pPr algn="just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3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לפי המשפט של ההתמרה ההפוכה והדמיון בין התמרה הפוכה להתמרה עצמה </a:t>
                </a:r>
                <a:endParaRPr lang="en-US" sz="3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685800" indent="0" algn="ctr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400" b="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1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𝑓</m:t>
                    </m:r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𝑥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 </m:t>
                    </m:r>
                    <m:nary>
                      <m:naryPr>
                        <m:limLoc m:val="subSup"/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naryPr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−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∞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acc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𝜔</m:t>
                            </m:r>
                          </m:e>
                        </m:d>
                        <m:sSup>
                          <m:sSup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𝑖𝑥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𝜔</m:t>
                            </m:r>
                          </m:sup>
                        </m:s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𝑑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nary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naryPr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fPr>
                          <m:num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𝑇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fPr>
                          <m:num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𝑇</m:t>
                            </m:r>
                          </m:den>
                        </m:f>
                      </m:sup>
                      <m:e>
                        <m:acc>
                          <m:accPr>
                            <m:chr m:val="̂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acc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𝜔</m:t>
                            </m:r>
                          </m:e>
                        </m:d>
                        <m:sSup>
                          <m:sSup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𝑖𝑥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𝜔</m:t>
                            </m:r>
                          </m:sup>
                        </m:s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𝑑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𝜔</m:t>
                        </m:r>
                      </m:e>
                    </m:nary>
                  </m:oMath>
                </a14:m>
                <a:r>
                  <a:rPr lang="he-IL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                                        </a:t>
                </a:r>
                <a:endParaRPr lang="en-US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3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כעת, אפשר לפתח את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1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31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𝑓</m:t>
                        </m:r>
                      </m:e>
                    </m:acc>
                  </m:oMath>
                </a14:m>
                <a:r>
                  <a:rPr lang="he-IL" sz="31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David" panose="020E0502060401010101" pitchFamily="34" charset="-79"/>
                  </a:rPr>
                  <a:t> לטור פורייה בקטע </a:t>
                </a:r>
                <a14:m>
                  <m:oMath xmlns:m="http://schemas.openxmlformats.org/officeDocument/2006/math">
                    <m:r>
                      <a:rPr lang="en-US" sz="31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[−</m:t>
                    </m:r>
                    <m:f>
                      <m:fPr>
                        <m:ctrlPr>
                          <a:rPr lang="en-US" sz="31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fPr>
                      <m:num>
                        <m:r>
                          <a:rPr lang="en-US" sz="31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𝜋</m:t>
                        </m:r>
                      </m:num>
                      <m:den>
                        <m:r>
                          <a:rPr lang="en-US" sz="31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𝑇</m:t>
                        </m:r>
                      </m:den>
                    </m:f>
                    <m:r>
                      <a:rPr lang="en-US" sz="31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,</m:t>
                    </m:r>
                    <m:f>
                      <m:fPr>
                        <m:ctrlPr>
                          <a:rPr lang="en-US" sz="31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fPr>
                      <m:num>
                        <m:r>
                          <a:rPr lang="en-US" sz="31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𝜋</m:t>
                        </m:r>
                      </m:num>
                      <m:den>
                        <m:r>
                          <a:rPr lang="en-US" sz="31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𝑇</m:t>
                        </m:r>
                      </m:den>
                    </m:f>
                    <m:r>
                      <a:rPr lang="en-US" sz="31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]</m:t>
                    </m:r>
                  </m:oMath>
                </a14:m>
                <a:r>
                  <a:rPr lang="he-IL" sz="3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, כלומר </a:t>
                </a:r>
                <a:endParaRPr lang="en-US" sz="3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accPr>
                        <m:e>
                          <m:r>
                            <a:rPr lang="en-US" sz="2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2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d>
                      <m:r>
                        <a:rPr lang="en-US" sz="26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2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2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=−</m:t>
                          </m:r>
                          <m:r>
                            <a:rPr lang="en-US" sz="2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2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bPr>
                            <m:e>
                              <m:r>
                                <a:rPr lang="en-US" sz="2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2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2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𝑖𝑛𝑇</m:t>
                              </m:r>
                              <m:r>
                                <a:rPr lang="en-US" sz="2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marL="0" indent="0">
                  <a:buNone/>
                </a:pPr>
                <a:endParaRPr lang="he-IL" sz="20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921750A-C51A-5F25-687F-EB5929AF3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0" y="2638044"/>
                <a:ext cx="8741664" cy="4219956"/>
              </a:xfrm>
              <a:blipFill>
                <a:blip r:embed="rId2"/>
                <a:stretch>
                  <a:fillRect l="-4045" t="-2023" r="-9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71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7FBCF1-E7E5-9978-E85B-CB04542F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הוכחה - המשך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13C46E6-2DD0-BD88-2E90-746DB00390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0232" y="2638044"/>
                <a:ext cx="9110632" cy="3101983"/>
              </a:xfrm>
            </p:spPr>
            <p:txBody>
              <a:bodyPr>
                <a:normAutofit/>
              </a:bodyPr>
              <a:lstStyle/>
              <a:p>
                <a:pPr algn="just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כאשר (לפי הנוסחאות של טור מרוכב בקטע </a:t>
                </a:r>
                <a14:m>
                  <m:oMath xmlns:m="http://schemas.openxmlformats.org/officeDocument/2006/math"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[−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fPr>
                      <m:num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𝜋</m:t>
                        </m:r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𝑇</m:t>
                        </m:r>
                      </m:den>
                    </m:f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,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fPr>
                      <m:num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𝜋</m:t>
                        </m:r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𝑇</m:t>
                        </m:r>
                      </m:den>
                    </m:f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]</m:t>
                    </m:r>
                  </m:oMath>
                </a14:m>
                <a:r>
                  <a:rPr lang="he-IL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,</a:t>
                </a: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𝑐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</m:sub>
                      </m:sSub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𝑇</m:t>
                          </m:r>
                        </m:num>
                        <m:den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2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𝑖𝑛𝑇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𝑇</m:t>
                          </m:r>
                        </m:num>
                        <m:den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2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𝑖𝑛𝑇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𝑇</m:t>
                          </m:r>
                        </m:num>
                        <m:den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2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</m:den>
                      </m:f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𝑓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(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𝑛𝑇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)</m:t>
                      </m:r>
                    </m:oMath>
                  </m:oMathPara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he-IL" sz="24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13C46E6-2DD0-BD88-2E90-746DB0039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0232" y="2638044"/>
                <a:ext cx="9110632" cy="3101983"/>
              </a:xfrm>
              <a:blipFill>
                <a:blip r:embed="rId2"/>
                <a:stretch>
                  <a:fillRect r="-9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281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BB18C3-B132-D681-B981-2CD39E66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הוכחה - המשך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75026D-D1C3-FEDE-23AB-E4255119D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135" y="2638044"/>
                <a:ext cx="7902079" cy="4111891"/>
              </a:xfrm>
            </p:spPr>
            <p:txBody>
              <a:bodyPr>
                <a:normAutofit/>
              </a:bodyPr>
              <a:lstStyle/>
              <a:p>
                <a:pPr algn="just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23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David" panose="020E0502060401010101" pitchFamily="34" charset="-79"/>
                  </a:rPr>
                  <a:t>אם נחזור ל (1), נקבל ש </a:t>
                </a:r>
                <a:endParaRPr lang="en-US" sz="23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𝑓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𝑥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</m:sup>
                        <m:e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2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𝑛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=−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𝑛𝑇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−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𝑖𝑛𝑇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𝜔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 rtl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𝑇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2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𝑛𝑇</m:t>
                              </m:r>
                            </m:e>
                          </m:d>
                        </m:e>
                      </m:nary>
                      <m:nary>
                        <m:naryPr>
                          <m:limLoc m:val="subSup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𝑖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𝜔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(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𝑇𝑛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𝑑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𝜔</m:t>
                          </m:r>
                        </m:e>
                      </m:nary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𝑇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2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𝑛𝑇</m:t>
                              </m:r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𝑖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𝜔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(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𝑥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−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𝑇𝑛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)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𝑖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(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𝑥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−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𝑇𝑛</m:t>
                                      </m:r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𝑇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𝑛𝑇</m:t>
                              </m:r>
                            </m:e>
                          </m:d>
                        </m:e>
                      </m:nary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sin</m:t>
                          </m:r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⁡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𝑥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𝑛𝑇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)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𝑥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𝑇𝑛</m:t>
                          </m:r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b>
                        <m: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∞</m:t>
                          </m:r>
                        </m:sup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𝑛𝑇</m:t>
                              </m:r>
                            </m:e>
                          </m:d>
                        </m:e>
                      </m:nary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sin</m:t>
                          </m:r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⁡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(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𝑥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𝑛𝑇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𝜋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𝜋</m:t>
                          </m:r>
                        </m:den>
                      </m:f>
                      <m:r>
                        <a:rPr lang="he-IL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75026D-D1C3-FEDE-23AB-E4255119D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135" y="2638044"/>
                <a:ext cx="7902079" cy="4111891"/>
              </a:xfrm>
              <a:blipFill>
                <a:blip r:embed="rId2"/>
                <a:stretch>
                  <a:fillRect t="-742" r="-100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052777"/>
      </p:ext>
    </p:extLst>
  </p:cSld>
  <p:clrMapOvr>
    <a:masterClrMapping/>
  </p:clrMapOvr>
</p:sld>
</file>

<file path=ppt/theme/theme1.xml><?xml version="1.0" encoding="utf-8"?>
<a:theme xmlns:a="http://schemas.openxmlformats.org/drawingml/2006/main" name="חבילה">
  <a:themeElements>
    <a:clrScheme name="חבילה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חבילה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חבילה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TM10001115[[fn=חבילה]]</Template>
  <TotalTime>230</TotalTime>
  <Words>933</Words>
  <Application>Microsoft Office PowerPoint</Application>
  <PresentationFormat>Widescreen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David</vt:lpstr>
      <vt:lpstr>Gill Sans MT</vt:lpstr>
      <vt:lpstr>חבילה</vt:lpstr>
      <vt:lpstr>משפט הדגימה של שנון –  Shannon sampling theorem </vt:lpstr>
      <vt:lpstr>מה נעשה היום ?</vt:lpstr>
      <vt:lpstr>פרק 1</vt:lpstr>
      <vt:lpstr>רקע</vt:lpstr>
      <vt:lpstr>הגדרה (אות /פונקציה מוגבלת סרט) </vt:lpstr>
      <vt:lpstr> משפט הדגימה של שנון</vt:lpstr>
      <vt:lpstr>הוכחה</vt:lpstr>
      <vt:lpstr>הוכחה - המשך</vt:lpstr>
      <vt:lpstr>הוכחה - המשך</vt:lpstr>
      <vt:lpstr>בעיה</vt:lpstr>
      <vt:lpstr>פרק 2</vt:lpstr>
      <vt:lpstr>דוגמה</vt:lpstr>
      <vt:lpstr>דוגמה – פתרון </vt:lpstr>
      <vt:lpstr>דוגמה – פתרון - המשך</vt:lpstr>
      <vt:lpstr>נציג את הגרסה החדשה של משפט הדגימה</vt:lpstr>
      <vt:lpstr>הוכחת הגרסה החדשה</vt:lpstr>
      <vt:lpstr>הוכחת הגרסה החדשה – המשך </vt:lpstr>
      <vt:lpstr>הוכחת הגרסה החדשה – המשך </vt:lpstr>
      <vt:lpstr>סיכום של פרק 2 </vt:lpstr>
      <vt:lpstr>פרק 3</vt:lpstr>
      <vt:lpstr>דוגמה 1 – קצב דגימה </vt:lpstr>
      <vt:lpstr>דוגמה 2 – שחזור אות של קול </vt:lpstr>
      <vt:lpstr>דוגמה 3 – פרמטרים שונים של פונקציית מלבן</vt:lpstr>
      <vt:lpstr>מקורות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משפט הדגימה של שנון –  Shannon sampling theorem </dc:title>
  <dc:creator>רמי עמאשה</dc:creator>
  <cp:lastModifiedBy>Rami Amasha</cp:lastModifiedBy>
  <cp:revision>21</cp:revision>
  <dcterms:created xsi:type="dcterms:W3CDTF">2023-06-20T13:22:14Z</dcterms:created>
  <dcterms:modified xsi:type="dcterms:W3CDTF">2023-06-21T05:43:27Z</dcterms:modified>
</cp:coreProperties>
</file>